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8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377440"/>
          </a:xfrm>
          <a:prstGeom prst="rect">
            <a:avLst/>
          </a:prstGeom>
          <a:solidFill>
            <a:srgbClr val="FBEFC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2377440"/>
            <a:ext cx="12188952" cy="1920240"/>
          </a:xfrm>
          <a:prstGeom prst="rect">
            <a:avLst/>
          </a:prstGeom>
          <a:solidFill>
            <a:srgbClr val="CFE7F5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4297680"/>
            <a:ext cx="12188952" cy="2560320"/>
          </a:xfrm>
          <a:prstGeom prst="rect">
            <a:avLst/>
          </a:prstGeom>
          <a:solidFill>
            <a:srgbClr val="FADCE4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50292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PLANTILLA OFICIAL DE POSTULACIÓN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121889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                          </a:t>
            </a:r>
            <a:r>
              <a:rPr lang="en-US" sz="4800" b="1" dirty="0" err="1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Reto</a:t>
            </a:r>
            <a:r>
              <a:rPr lang="en-US" sz="48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0" y="178308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Encuentra tu Especie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480560" y="2331720"/>
            <a:ext cx="320040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63440" y="245059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AA79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N.° ___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09160" y="2743200"/>
            <a:ext cx="2743200" cy="1371600"/>
          </a:xfrm>
          <a:prstGeom prst="roundRect">
            <a:avLst>
              <a:gd name="adj" fmla="val 5333"/>
            </a:avLst>
          </a:prstGeom>
          <a:solidFill>
            <a:srgbClr val="F4F4F4"/>
          </a:solidFill>
          <a:ln w="12700">
            <a:solidFill>
              <a:srgbClr val="E2E2E2"/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4709160" y="32918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📷  Imagen de tu criatura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709160" y="42245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 tu criatura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23560" y="4526280"/>
            <a:ext cx="914400" cy="292608"/>
          </a:xfrm>
          <a:prstGeom prst="roundRect">
            <a:avLst>
              <a:gd name="adj" fmla="val 50000"/>
            </a:avLst>
          </a:prstGeom>
          <a:solidFill>
            <a:srgbClr val="8DC63F"/>
          </a:solidFill>
          <a:ln/>
        </p:spPr>
      </p:sp>
      <p:sp>
        <p:nvSpPr>
          <p:cNvPr id="14" name="Text 12"/>
          <p:cNvSpPr/>
          <p:nvPr/>
        </p:nvSpPr>
        <p:spPr>
          <a:xfrm>
            <a:off x="5623560" y="4526280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Tipo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914400" y="50749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DEL EQUIPO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14400" y="5367528"/>
            <a:ext cx="3108960" cy="484632"/>
          </a:xfrm>
          <a:prstGeom prst="roundRect">
            <a:avLst>
              <a:gd name="adj" fmla="val 11321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24128" y="5367528"/>
            <a:ext cx="2889504" cy="4846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aquí el nombre de tu equipo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251960" y="50749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COLEGIO / INSTITUCIÓN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251960" y="5367528"/>
            <a:ext cx="3657600" cy="484632"/>
          </a:xfrm>
          <a:prstGeom prst="roundRect">
            <a:avLst>
              <a:gd name="adj" fmla="val 11321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  <p:txBody>
          <a:bodyPr/>
          <a:lstStyle/>
          <a:p>
            <a:endParaRPr lang="es-CO" dirty="0"/>
          </a:p>
        </p:txBody>
      </p:sp>
      <p:sp>
        <p:nvSpPr>
          <p:cNvPr id="20" name="Text 18"/>
          <p:cNvSpPr/>
          <p:nvPr/>
        </p:nvSpPr>
        <p:spPr>
          <a:xfrm>
            <a:off x="4361688" y="5367528"/>
            <a:ext cx="3438144" cy="4846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aquí tu colegio o institución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8138160" y="50749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INTEGRANTES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138160" y="5367528"/>
            <a:ext cx="3108960" cy="484632"/>
          </a:xfrm>
          <a:prstGeom prst="roundRect">
            <a:avLst>
              <a:gd name="adj" fmla="val 11321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  <p:txBody>
          <a:bodyPr/>
          <a:lstStyle/>
          <a:p>
            <a:endParaRPr lang="es-CO" dirty="0"/>
          </a:p>
        </p:txBody>
      </p:sp>
      <p:sp>
        <p:nvSpPr>
          <p:cNvPr id="23" name="Text 21"/>
          <p:cNvSpPr/>
          <p:nvPr/>
        </p:nvSpPr>
        <p:spPr>
          <a:xfrm>
            <a:off x="8247888" y="5367528"/>
            <a:ext cx="2889504" cy="4846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1, Nombre 2, Nombre 3...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914400" y="598932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Completa cada sección de esta plantilla y súbela junto con tu reel de máximo 60 segundos. Recuerda: puedes proponer hasta 3 evoluciones para </a:t>
            </a:r>
            <a:r>
              <a:rPr lang="en-US" sz="1050" i="1" dirty="0" err="1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</a:t>
            </a:r>
            <a:r>
              <a:rPr lang="en-US" sz="1050" i="1" dirty="0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1050" i="1" dirty="0" err="1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criatura</a:t>
            </a:r>
            <a:r>
              <a:rPr lang="en-US" sz="1050" i="1" dirty="0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(</a:t>
            </a:r>
            <a:r>
              <a:rPr lang="en-US" sz="1050" i="1" dirty="0" err="1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mínimo</a:t>
            </a:r>
            <a:r>
              <a:rPr lang="en-US" sz="1050" i="1" dirty="0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2).</a:t>
            </a:r>
            <a:endParaRPr lang="en-US" sz="1050"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CD0B4302-BB8D-C8DB-8BA4-88F41A4BC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562" y="913586"/>
            <a:ext cx="3566160" cy="9362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ANTES DE ENVIAR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Checklist final de tu postulación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66420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Especie real seleccionada, con nombre común y científico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126480" y="173736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37960" y="166420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Imagen y descripción de la Evolución 1 (forma inicial)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251460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244144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Imagen y descripción de la Evolución 2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126480" y="251460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37960" y="244144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Imagen y descripción de la Evolución 3 (si aplica)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29184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321868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Datos biológicos y culturales completos, con fuentes citadas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126480" y="329184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37960" y="321868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Problemática ambiental asociada, clara y verificable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406908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399592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 preguntas y respuestas de captura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126480" y="4069080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37960" y="3995928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Dinámica de evolución vinculada a la problemática y a lo cultural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4873752"/>
            <a:ext cx="292608" cy="292608"/>
          </a:xfrm>
          <a:prstGeom prst="roundRect">
            <a:avLst>
              <a:gd name="adj" fmla="val 15625"/>
            </a:avLst>
          </a:prstGeom>
          <a:solidFill>
            <a:srgbClr val="FAFAFA"/>
          </a:solidFill>
          <a:ln w="19050">
            <a:solidFill>
              <a:srgbClr val="E453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480060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Reel de máximo 60 segundos publicado, etiquetando a Leo Velázquez, EcoFest y la Secretaría de Educación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5532120"/>
            <a:ext cx="11064240" cy="777240"/>
          </a:xfrm>
          <a:prstGeom prst="roundRect">
            <a:avLst>
              <a:gd name="adj" fmla="val 11765"/>
            </a:avLst>
          </a:prstGeom>
          <a:solidFill>
            <a:srgbClr val="FADCE4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553212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Envía esta plantilla en PDF o PPTX (máx. 25 MB) a través del formulario de CriolloDex Reta en ecofest.com.co.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Especie seleccionada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548640" y="1691640"/>
            <a:ext cx="3291840" cy="420624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9050">
            <a:solidFill>
              <a:srgbClr val="D8D8D8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548640" y="329184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📷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548640" y="379476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Foto de referencia de la especie real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206240" y="16916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COMÚN DE LA ESPECIE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206240" y="1984248"/>
            <a:ext cx="7040880" cy="530352"/>
          </a:xfrm>
          <a:prstGeom prst="roundRect">
            <a:avLst>
              <a:gd name="adj" fmla="val 1034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15968" y="1984248"/>
            <a:ext cx="6821424" cy="5303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Frailejón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206240" y="269748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CIENTÍFICO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206240" y="2990088"/>
            <a:ext cx="7040880" cy="530352"/>
          </a:xfrm>
          <a:prstGeom prst="roundRect">
            <a:avLst>
              <a:gd name="adj" fmla="val 1034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15968" y="2990088"/>
            <a:ext cx="6821424" cy="5303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Espeletia grandiflora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206240" y="370332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¿DÓNDE SE ENCUENTRA EN COLOMBIA?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206240" y="3995928"/>
            <a:ext cx="7040880" cy="758952"/>
          </a:xfrm>
          <a:prstGeom prst="roundRect">
            <a:avLst>
              <a:gd name="adj" fmla="val 7229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15968" y="3995928"/>
            <a:ext cx="6821424" cy="7589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Región, ecosistema o zona donde habita esta especie (ej. páramos de los Andes colombianos)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206240" y="48920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¿POR QUÉ ELEGISTE ESTA ESPECIE?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206240" y="5184648"/>
            <a:ext cx="7040880" cy="758952"/>
          </a:xfrm>
          <a:prstGeom prst="roundRect">
            <a:avLst>
              <a:gd name="adj" fmla="val 7229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15968" y="5184648"/>
            <a:ext cx="6821424" cy="7589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Explica en 2-3 líneas por qué tu equipo eligió esta especie para el reto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Datos biológicos y culturales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DATOS BIOLÓGICOS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48640" y="1984248"/>
            <a:ext cx="5394960" cy="1170432"/>
          </a:xfrm>
          <a:prstGeom prst="roundRect">
            <a:avLst>
              <a:gd name="adj" fmla="val 468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1984248"/>
            <a:ext cx="5175504" cy="11704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Hábitat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,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dieta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,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comportamiento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,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rol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ecosistema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,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estado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de 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conservación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(</a:t>
            </a:r>
            <a:r>
              <a:rPr lang="en-US" sz="950" i="1" dirty="0" err="1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</a:t>
            </a: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. UICN)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126480" y="16916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ROL EN EL ECOSISTEMA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126480" y="1984248"/>
            <a:ext cx="5394960" cy="1170432"/>
          </a:xfrm>
          <a:prstGeom prst="roundRect">
            <a:avLst>
              <a:gd name="adj" fmla="val 468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36208" y="1984248"/>
            <a:ext cx="5175504" cy="11704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¿Qué función cumple esta especie en su entorno? (polinización, control de plagas, dispersión de semillas, etc.)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48640" y="32918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ASPECTOS CULTURALES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3584448"/>
            <a:ext cx="5394960" cy="1170432"/>
          </a:xfrm>
          <a:prstGeom prst="roundRect">
            <a:avLst>
              <a:gd name="adj" fmla="val 468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3584448"/>
            <a:ext cx="5175504" cy="11704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Mitos, tradiciones, uso ancestral, presencia en la gastronomía o en el folclore regional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126480" y="32918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CURIOSIDAD O DATO SORPRENDENTE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126480" y="3584448"/>
            <a:ext cx="5394960" cy="1170432"/>
          </a:xfrm>
          <a:prstGeom prst="roundRect">
            <a:avLst>
              <a:gd name="adj" fmla="val 468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36208" y="3584448"/>
            <a:ext cx="5175504" cy="11704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dato llamativo que puedas usar en el audio tipo Pokédex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48640" y="4892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FUENTES CONSULTADAS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5184648"/>
            <a:ext cx="10972800" cy="758952"/>
          </a:xfrm>
          <a:prstGeom prst="roundRect">
            <a:avLst>
              <a:gd name="adj" fmla="val 7229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5184648"/>
            <a:ext cx="10753344" cy="7589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Cita aquí los libros, artículos o sitios de donde tomaste la información (para el filtro de rigor científico del jurado)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3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Problemática ambiental asociada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¿QUÉ AMENAZA ENFRENTA ESTA ESPECIE?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48640" y="1984248"/>
            <a:ext cx="5394960" cy="1078992"/>
          </a:xfrm>
          <a:prstGeom prst="roundRect">
            <a:avLst>
              <a:gd name="adj" fmla="val 508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1984248"/>
            <a:ext cx="5175504" cy="10789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Deforestación, cambio climático, tráfico ilegal, contaminación, pérdida de hábitat, etc.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126480" y="169164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CAUSA PRINCIPAL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126480" y="1984248"/>
            <a:ext cx="5394960" cy="1078992"/>
          </a:xfrm>
          <a:prstGeom prst="roundRect">
            <a:avLst>
              <a:gd name="adj" fmla="val 508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36208" y="1984248"/>
            <a:ext cx="5175504" cy="10789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¿Qué actividad humana o fenómeno origina esta amenaza?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48640" y="324612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CONSECUENCIA SI NO SE ACTÚA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3538728"/>
            <a:ext cx="5394960" cy="1078992"/>
          </a:xfrm>
          <a:prstGeom prst="roundRect">
            <a:avLst>
              <a:gd name="adj" fmla="val 508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" y="3538728"/>
            <a:ext cx="5175504" cy="10789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¿Qué pasa con la especie, la comunidad o el ecosistema si el problema continúa?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126480" y="324612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¿QUÉ PUEDE HACER UNA PERSONA?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126480" y="3538728"/>
            <a:ext cx="5394960" cy="1078992"/>
          </a:xfrm>
          <a:prstGeom prst="roundRect">
            <a:avLst>
              <a:gd name="adj" fmla="val 508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36208" y="3538728"/>
            <a:ext cx="5175504" cy="10789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Una acción concreta que el jugador pueda relacionar con su vida cotidiana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48640" y="48006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RELEVANCIA REGIONAL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5093208"/>
            <a:ext cx="10972800" cy="850392"/>
          </a:xfrm>
          <a:prstGeom prst="roundRect">
            <a:avLst>
              <a:gd name="adj" fmla="val 6452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5093208"/>
            <a:ext cx="10753344" cy="8503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¿Por qué esta problemática es importante para la región Caribe / Atlántico?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4 · EVOLUCIÓN 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 inicial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3291840" cy="1554480"/>
          </a:xfrm>
          <a:prstGeom prst="roundRect">
            <a:avLst/>
          </a:prstGeom>
          <a:solidFill>
            <a:srgbClr val="FBEFC0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3246120"/>
            <a:ext cx="3291840" cy="1371600"/>
          </a:xfrm>
          <a:prstGeom prst="roundRect">
            <a:avLst/>
          </a:prstGeom>
          <a:solidFill>
            <a:srgbClr val="CFE7F5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4617720"/>
            <a:ext cx="3291840" cy="1371600"/>
          </a:xfrm>
          <a:prstGeom prst="roundRect">
            <a:avLst/>
          </a:prstGeom>
          <a:solidFill>
            <a:srgbClr val="FADCE4"/>
          </a:solidFill>
          <a:ln/>
        </p:spPr>
      </p:sp>
      <p:sp>
        <p:nvSpPr>
          <p:cNvPr id="10" name="Shape 8"/>
          <p:cNvSpPr/>
          <p:nvPr/>
        </p:nvSpPr>
        <p:spPr>
          <a:xfrm>
            <a:off x="713232" y="1920240"/>
            <a:ext cx="2962656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41248" y="20116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AA79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N.° 001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41248" y="2286000"/>
            <a:ext cx="2706624" cy="2148840"/>
          </a:xfrm>
          <a:prstGeom prst="roundRect">
            <a:avLst>
              <a:gd name="adj" fmla="val 3404"/>
            </a:avLst>
          </a:prstGeom>
          <a:solidFill>
            <a:srgbClr val="F4F4F4"/>
          </a:solidFill>
          <a:ln w="12700">
            <a:solidFill>
              <a:srgbClr val="E2E2E2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841248" y="3040380"/>
            <a:ext cx="2706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📷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41248" y="3451860"/>
            <a:ext cx="2706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Imagen de esta evolución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48640" y="493776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 la evolución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691640" y="5303520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8DC63F"/>
          </a:solidFill>
          <a:ln/>
        </p:spPr>
      </p:sp>
      <p:sp>
        <p:nvSpPr>
          <p:cNvPr id="17" name="Text 15"/>
          <p:cNvSpPr/>
          <p:nvPr/>
        </p:nvSpPr>
        <p:spPr>
          <a:xfrm>
            <a:off x="1691640" y="5303520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Tipo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206240" y="16916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 ESTA EVOLUCIÓN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206240" y="1984248"/>
            <a:ext cx="70408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15968" y="1984248"/>
            <a:ext cx="68214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Frailesaur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2062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TIPO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206240" y="2624328"/>
            <a:ext cx="33832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15968" y="2624328"/>
            <a:ext cx="31638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Planta / Agua / Fuego...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8638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ETAPA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863840" y="2624328"/>
            <a:ext cx="33832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973568" y="2624328"/>
            <a:ext cx="31638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Forma inicial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206240" y="297180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DESCRIPCIÓN DE ESTA EVOLUCIÓN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206240" y="3264408"/>
            <a:ext cx="7040880" cy="1124712"/>
          </a:xfrm>
          <a:prstGeom prst="roundRect">
            <a:avLst>
              <a:gd name="adj" fmla="val 487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315968" y="3264408"/>
            <a:ext cx="6821424" cy="11247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Describe cómo se ve, cómo actúa y qué la hace especial en esta etapa (2-4 líneas, tono Pokédex)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4 · EVOLUCIÓN 2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Segunda evolución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3291840" cy="1554480"/>
          </a:xfrm>
          <a:prstGeom prst="roundRect">
            <a:avLst/>
          </a:prstGeom>
          <a:solidFill>
            <a:srgbClr val="FBEFC0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3246120"/>
            <a:ext cx="3291840" cy="1371600"/>
          </a:xfrm>
          <a:prstGeom prst="roundRect">
            <a:avLst/>
          </a:prstGeom>
          <a:solidFill>
            <a:srgbClr val="CFE7F5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4617720"/>
            <a:ext cx="3291840" cy="1371600"/>
          </a:xfrm>
          <a:prstGeom prst="roundRect">
            <a:avLst/>
          </a:prstGeom>
          <a:solidFill>
            <a:srgbClr val="FADCE4"/>
          </a:solidFill>
          <a:ln/>
        </p:spPr>
      </p:sp>
      <p:sp>
        <p:nvSpPr>
          <p:cNvPr id="10" name="Shape 8"/>
          <p:cNvSpPr/>
          <p:nvPr/>
        </p:nvSpPr>
        <p:spPr>
          <a:xfrm>
            <a:off x="713232" y="1920240"/>
            <a:ext cx="2962656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41248" y="20116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AA79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N.° 002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41248" y="2286000"/>
            <a:ext cx="2706624" cy="2148840"/>
          </a:xfrm>
          <a:prstGeom prst="roundRect">
            <a:avLst>
              <a:gd name="adj" fmla="val 3404"/>
            </a:avLst>
          </a:prstGeom>
          <a:solidFill>
            <a:srgbClr val="F4F4F4"/>
          </a:solidFill>
          <a:ln w="12700">
            <a:solidFill>
              <a:srgbClr val="E2E2E2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841248" y="3040380"/>
            <a:ext cx="2706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📷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41248" y="3451860"/>
            <a:ext cx="2706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Imagen de esta evolución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48640" y="493776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 la evolución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691640" y="5303520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8DC63F"/>
          </a:solidFill>
          <a:ln/>
        </p:spPr>
      </p:sp>
      <p:sp>
        <p:nvSpPr>
          <p:cNvPr id="17" name="Text 15"/>
          <p:cNvSpPr/>
          <p:nvPr/>
        </p:nvSpPr>
        <p:spPr>
          <a:xfrm>
            <a:off x="1691640" y="5303520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Tipo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206240" y="16916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 ESTA EVOLUCIÓN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206240" y="1984248"/>
            <a:ext cx="70408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15968" y="1984248"/>
            <a:ext cx="68214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Frailesaur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2062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TIPO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206240" y="2624328"/>
            <a:ext cx="33832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15968" y="2624328"/>
            <a:ext cx="31638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Planta / Agua / Fuego...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8638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ETAPA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863840" y="2624328"/>
            <a:ext cx="33832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973568" y="2624328"/>
            <a:ext cx="31638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Evolución intermedia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206240" y="297180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DESCRIPCIÓN DE ESTA EVOLUCIÓN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206240" y="3264408"/>
            <a:ext cx="7040880" cy="1124712"/>
          </a:xfrm>
          <a:prstGeom prst="roundRect">
            <a:avLst>
              <a:gd name="adj" fmla="val 487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315968" y="3264408"/>
            <a:ext cx="6821424" cy="11247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Describe cómo se ve, cómo actúa y qué la hace especial en esta etapa (2-4 líneas, tono Pokédex)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206240" y="452628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RASGOS QUE CAMBIAN FRENTE A LA ETAPA ANTERIOR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206240" y="4818888"/>
            <a:ext cx="7040880" cy="1124712"/>
          </a:xfrm>
          <a:prstGeom prst="roundRect">
            <a:avLst>
              <a:gd name="adj" fmla="val 487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315968" y="4818888"/>
            <a:ext cx="6821424" cy="11247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¿Qué gana, transforma o mejora esta criatura al evolucionar?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4 · EVOLUCIÓN 3 (OPCIONAL)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Evolución final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3291840" cy="1554480"/>
          </a:xfrm>
          <a:prstGeom prst="roundRect">
            <a:avLst/>
          </a:prstGeom>
          <a:solidFill>
            <a:srgbClr val="FBEFC0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3246120"/>
            <a:ext cx="3291840" cy="1371600"/>
          </a:xfrm>
          <a:prstGeom prst="roundRect">
            <a:avLst/>
          </a:prstGeom>
          <a:solidFill>
            <a:srgbClr val="CFE7F5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4617720"/>
            <a:ext cx="3291840" cy="1371600"/>
          </a:xfrm>
          <a:prstGeom prst="roundRect">
            <a:avLst/>
          </a:prstGeom>
          <a:solidFill>
            <a:srgbClr val="FADCE4"/>
          </a:solidFill>
          <a:ln/>
        </p:spPr>
      </p:sp>
      <p:sp>
        <p:nvSpPr>
          <p:cNvPr id="10" name="Shape 8"/>
          <p:cNvSpPr/>
          <p:nvPr/>
        </p:nvSpPr>
        <p:spPr>
          <a:xfrm>
            <a:off x="713232" y="1920240"/>
            <a:ext cx="2962656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/>
          <a:effectLst>
            <a:outerShdw blurRad="101600" dist="25400" dir="5400000" algn="bl" rotWithShape="0">
              <a:srgbClr val="000000">
                <a:alpha val="1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41248" y="201168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AA79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N.° 003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41248" y="2286000"/>
            <a:ext cx="2706624" cy="2148840"/>
          </a:xfrm>
          <a:prstGeom prst="roundRect">
            <a:avLst>
              <a:gd name="adj" fmla="val 3404"/>
            </a:avLst>
          </a:prstGeom>
          <a:solidFill>
            <a:srgbClr val="F4F4F4"/>
          </a:solidFill>
          <a:ln w="12700">
            <a:solidFill>
              <a:srgbClr val="E2E2E2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841248" y="3040380"/>
            <a:ext cx="2706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📷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41248" y="3451860"/>
            <a:ext cx="2706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Imagen de esta evolución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48640" y="493776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E2E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 la evolución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691640" y="5303520"/>
            <a:ext cx="1005840" cy="310896"/>
          </a:xfrm>
          <a:prstGeom prst="roundRect">
            <a:avLst>
              <a:gd name="adj" fmla="val 50000"/>
            </a:avLst>
          </a:prstGeom>
          <a:solidFill>
            <a:srgbClr val="8DC63F"/>
          </a:solidFill>
          <a:ln/>
        </p:spPr>
      </p:sp>
      <p:sp>
        <p:nvSpPr>
          <p:cNvPr id="17" name="Text 15"/>
          <p:cNvSpPr/>
          <p:nvPr/>
        </p:nvSpPr>
        <p:spPr>
          <a:xfrm>
            <a:off x="1691640" y="5303520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Tipo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206240" y="16916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NOMBRE DE ESTA EVOLUCIÓN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206240" y="1984248"/>
            <a:ext cx="70408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15968" y="1984248"/>
            <a:ext cx="68214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Frailesaur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2062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TIPO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206240" y="2624328"/>
            <a:ext cx="33832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15968" y="2624328"/>
            <a:ext cx="31638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Planta / Agua / Fuego...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86384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ETAPA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863840" y="2624328"/>
            <a:ext cx="3383280" cy="210312"/>
          </a:xfrm>
          <a:prstGeom prst="roundRect">
            <a:avLst>
              <a:gd name="adj" fmla="val 26087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973568" y="2624328"/>
            <a:ext cx="3163824" cy="2103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Ej. Evolución final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206240" y="297180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DESCRIPCIÓN DE ESTA EVOLUCIÓN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206240" y="3264408"/>
            <a:ext cx="7040880" cy="1124712"/>
          </a:xfrm>
          <a:prstGeom prst="roundRect">
            <a:avLst>
              <a:gd name="adj" fmla="val 487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315968" y="3264408"/>
            <a:ext cx="6821424" cy="11247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Describe cómo se ve, cómo actúa y qué la hace especial en esta etapa (2-4 líneas, tono Pokédex)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206240" y="452628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RASGOS QUE CAMBIAN FRENTE A LA ETAPA ANTERIOR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206240" y="4818888"/>
            <a:ext cx="7040880" cy="1124712"/>
          </a:xfrm>
          <a:prstGeom prst="roundRect">
            <a:avLst>
              <a:gd name="adj" fmla="val 4878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315968" y="4818888"/>
            <a:ext cx="6821424" cy="112471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¿Qué gana, transforma o mejora esta criatura al evolucionar?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5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Preguntas y respuestas de captura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48640" y="14173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680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3 preguntas de opción múltiple o abiertas que un jugador debe responder correctamente para "capturar" a tu criatura.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182880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4536B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88720" y="18288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PREGUNTA 1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1188720" y="2121408"/>
            <a:ext cx="4937760" cy="941832"/>
          </a:xfrm>
          <a:prstGeom prst="roundRect">
            <a:avLst>
              <a:gd name="adj" fmla="val 582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98448" y="2121408"/>
            <a:ext cx="4718304" cy="9418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la pregunta relacionada con la especie o su problemática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309360" y="18288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RESPUESTA CORRECTA 1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309360" y="2121408"/>
            <a:ext cx="4937760" cy="941832"/>
          </a:xfrm>
          <a:prstGeom prst="roundRect">
            <a:avLst>
              <a:gd name="adj" fmla="val 582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2121408"/>
            <a:ext cx="4718304" cy="9418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la respuesta correcta y, si aplica, opciones incorrectas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32461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4536B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246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88720" y="32461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PREGUNTA 2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1188720" y="3538728"/>
            <a:ext cx="4937760" cy="941832"/>
          </a:xfrm>
          <a:prstGeom prst="roundRect">
            <a:avLst>
              <a:gd name="adj" fmla="val 582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298448" y="3538728"/>
            <a:ext cx="4718304" cy="9418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la pregunta relacionada con la especie o su problemática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309360" y="32461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RESPUESTA CORRECTA 2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309360" y="3538728"/>
            <a:ext cx="4937760" cy="941832"/>
          </a:xfrm>
          <a:prstGeom prst="roundRect">
            <a:avLst>
              <a:gd name="adj" fmla="val 582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19088" y="3538728"/>
            <a:ext cx="4718304" cy="9418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la respuesta correcta y, si aplica, opciones incorrectas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466344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4536B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4663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88720" y="466344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PREGUNTA 3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1188720" y="4956048"/>
            <a:ext cx="4937760" cy="941832"/>
          </a:xfrm>
          <a:prstGeom prst="roundRect">
            <a:avLst>
              <a:gd name="adj" fmla="val 582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298448" y="4956048"/>
            <a:ext cx="4718304" cy="9418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la pregunta relacionada con la especie o su problemática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93A5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RESPUESTA CORRECTA 3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309360" y="4956048"/>
            <a:ext cx="4937760" cy="941832"/>
          </a:xfrm>
          <a:prstGeom prst="roundRect">
            <a:avLst>
              <a:gd name="adj" fmla="val 5825"/>
            </a:avLst>
          </a:prstGeom>
          <a:solidFill>
            <a:srgbClr val="FAFAFA"/>
          </a:solidFill>
          <a:ln w="12700">
            <a:solidFill>
              <a:srgbClr val="E3D6D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19088" y="4956048"/>
            <a:ext cx="4718304" cy="9418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A9AFA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Escribe la respuesta correcta y, si aplica, opciones incorrectas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18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E4536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0"/>
            <a:ext cx="11430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CRIOLLODEX RETA 2026 · PLANTILLA DE POSTULACIÓN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132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PASO 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Dinámica de evolución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7818120" y="777240"/>
            <a:ext cx="3749040" cy="5120640"/>
          </a:xfrm>
          <a:prstGeom prst="roundRect">
            <a:avLst>
              <a:gd name="adj" fmla="val 6829"/>
            </a:avLst>
          </a:prstGeom>
          <a:solidFill>
            <a:srgbClr val="E4536B"/>
          </a:solidFill>
          <a:ln/>
        </p:spPr>
      </p:sp>
      <p:sp>
        <p:nvSpPr>
          <p:cNvPr id="7" name="Shape 5"/>
          <p:cNvSpPr/>
          <p:nvPr/>
        </p:nvSpPr>
        <p:spPr>
          <a:xfrm>
            <a:off x="8074152" y="1033272"/>
            <a:ext cx="384048" cy="384048"/>
          </a:xfrm>
          <a:prstGeom prst="ellipse">
            <a:avLst/>
          </a:prstGeom>
          <a:solidFill>
            <a:srgbClr val="1E3A5F"/>
          </a:solidFill>
          <a:ln w="25400">
            <a:solidFill>
              <a:srgbClr val="8FB8D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89920" y="1097280"/>
            <a:ext cx="146304" cy="146304"/>
          </a:xfrm>
          <a:prstGeom prst="ellipse">
            <a:avLst/>
          </a:prstGeom>
          <a:solidFill>
            <a:srgbClr val="E63946"/>
          </a:solidFill>
          <a:ln/>
        </p:spPr>
      </p:sp>
      <p:sp>
        <p:nvSpPr>
          <p:cNvPr id="9" name="Shape 7"/>
          <p:cNvSpPr/>
          <p:nvPr/>
        </p:nvSpPr>
        <p:spPr>
          <a:xfrm>
            <a:off x="11009376" y="1097280"/>
            <a:ext cx="146304" cy="146304"/>
          </a:xfrm>
          <a:prstGeom prst="ellipse">
            <a:avLst/>
          </a:prstGeom>
          <a:solidFill>
            <a:srgbClr val="F1C40F"/>
          </a:solidFill>
          <a:ln/>
        </p:spPr>
      </p:sp>
      <p:sp>
        <p:nvSpPr>
          <p:cNvPr id="10" name="Shape 8"/>
          <p:cNvSpPr/>
          <p:nvPr/>
        </p:nvSpPr>
        <p:spPr>
          <a:xfrm>
            <a:off x="11228832" y="1097280"/>
            <a:ext cx="146304" cy="146304"/>
          </a:xfrm>
          <a:prstGeom prst="ellipse">
            <a:avLst/>
          </a:prstGeom>
          <a:solidFill>
            <a:srgbClr val="8DC63F"/>
          </a:solidFill>
          <a:ln/>
        </p:spPr>
      </p:sp>
      <p:sp>
        <p:nvSpPr>
          <p:cNvPr id="11" name="Shape 9"/>
          <p:cNvSpPr/>
          <p:nvPr/>
        </p:nvSpPr>
        <p:spPr>
          <a:xfrm>
            <a:off x="8046720" y="1554480"/>
            <a:ext cx="3291840" cy="3611880"/>
          </a:xfrm>
          <a:prstGeom prst="roundRect">
            <a:avLst>
              <a:gd name="adj" fmla="val 3889"/>
            </a:avLst>
          </a:prstGeom>
          <a:solidFill>
            <a:srgbClr val="23262B"/>
          </a:solidFill>
          <a:ln/>
        </p:spPr>
      </p:sp>
      <p:sp>
        <p:nvSpPr>
          <p:cNvPr id="12" name="Shape 10"/>
          <p:cNvSpPr/>
          <p:nvPr/>
        </p:nvSpPr>
        <p:spPr>
          <a:xfrm>
            <a:off x="8229600" y="2011680"/>
            <a:ext cx="2926080" cy="2286000"/>
          </a:xfrm>
          <a:prstGeom prst="roundRect">
            <a:avLst>
              <a:gd name="adj" fmla="val 3200"/>
            </a:avLst>
          </a:prstGeom>
          <a:solidFill>
            <a:srgbClr val="F4F4F4"/>
          </a:solidFill>
          <a:ln/>
        </p:spPr>
      </p:sp>
      <p:sp>
        <p:nvSpPr>
          <p:cNvPr id="14" name="Text 12"/>
          <p:cNvSpPr/>
          <p:nvPr/>
        </p:nvSpPr>
        <p:spPr>
          <a:xfrm>
            <a:off x="8183880" y="43891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Criatura evolucionada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183880" y="4663440"/>
            <a:ext cx="3017520" cy="256032"/>
          </a:xfrm>
          <a:prstGeom prst="rect">
            <a:avLst/>
          </a:prstGeom>
          <a:solidFill>
            <a:srgbClr val="D6A94A"/>
          </a:solidFill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3262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Ejemplar evolucionado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955280" y="5239512"/>
            <a:ext cx="3474720" cy="457200"/>
          </a:xfrm>
          <a:prstGeom prst="roundRect">
            <a:avLst>
              <a:gd name="adj" fmla="val 20000"/>
            </a:avLst>
          </a:prstGeom>
          <a:solidFill>
            <a:srgbClr val="C93A52"/>
          </a:solidFill>
          <a:ln/>
        </p:spPr>
      </p:sp>
      <p:sp>
        <p:nvSpPr>
          <p:cNvPr id="17" name="Text 15"/>
          <p:cNvSpPr/>
          <p:nvPr/>
        </p:nvSpPr>
        <p:spPr>
          <a:xfrm>
            <a:off x="7955280" y="5239512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¡Supera su reto y evoluciona!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160020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RETO PARA EVOLUCIONAR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1892808"/>
            <a:ext cx="7040880" cy="1078992"/>
          </a:xfrm>
          <a:prstGeom prst="roundRect">
            <a:avLst>
              <a:gd name="adj" fmla="val 6780"/>
            </a:avLst>
          </a:prstGeom>
          <a:solidFill>
            <a:srgbClr val="1E2126"/>
          </a:solidFill>
          <a:ln w="12700">
            <a:solidFill>
              <a:srgbClr val="35383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5216" y="1892808"/>
            <a:ext cx="6784848" cy="10789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8A8F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Describe la acción, juego o desafío que el jugador debe cumplir para hacer evolucionar a tu criatura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57200" y="310896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VÍNCULO CON LA PROBLEMÁTICA AMBIENTAL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57200" y="3401568"/>
            <a:ext cx="7040880" cy="1078992"/>
          </a:xfrm>
          <a:prstGeom prst="roundRect">
            <a:avLst>
              <a:gd name="adj" fmla="val 6780"/>
            </a:avLst>
          </a:prstGeom>
          <a:solidFill>
            <a:srgbClr val="1E2126"/>
          </a:solidFill>
          <a:ln w="12700">
            <a:solidFill>
              <a:srgbClr val="35383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85216" y="3401568"/>
            <a:ext cx="6784848" cy="107899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8A8F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Explica cómo el reto conecta directamente con la problemática ambiental descrita en el Paso 4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57200" y="461772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6A94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VÍNCULO CON LO CULTURAL / REGIONAL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57200" y="4910328"/>
            <a:ext cx="7040880" cy="987552"/>
          </a:xfrm>
          <a:prstGeom prst="roundRect">
            <a:avLst>
              <a:gd name="adj" fmla="val 7407"/>
            </a:avLst>
          </a:prstGeom>
          <a:solidFill>
            <a:srgbClr val="1E2126"/>
          </a:solidFill>
          <a:ln w="12700">
            <a:solidFill>
              <a:srgbClr val="35383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5216" y="4910328"/>
            <a:ext cx="678484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i="1" dirty="0">
                <a:solidFill>
                  <a:srgbClr val="8A8F9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Explica cómo el reto incorpora un aspecto cultural o regional de la especie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990</Words>
  <Application>Microsoft Office PowerPoint</Application>
  <PresentationFormat>Panorámica</PresentationFormat>
  <Paragraphs>159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Poppins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Francisco Javier Fernandez Ortiz</cp:lastModifiedBy>
  <cp:revision>2</cp:revision>
  <dcterms:created xsi:type="dcterms:W3CDTF">2026-08-08T03:46:06Z</dcterms:created>
  <dcterms:modified xsi:type="dcterms:W3CDTF">2026-08-08T04:03:37Z</dcterms:modified>
</cp:coreProperties>
</file>